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61" r:id="rId3"/>
    <p:sldId id="276" r:id="rId4"/>
    <p:sldId id="277" r:id="rId5"/>
    <p:sldId id="260" r:id="rId6"/>
    <p:sldId id="262" r:id="rId7"/>
    <p:sldId id="278" r:id="rId8"/>
    <p:sldId id="264" r:id="rId9"/>
    <p:sldId id="266" r:id="rId10"/>
    <p:sldId id="269" r:id="rId11"/>
    <p:sldId id="267" r:id="rId12"/>
    <p:sldId id="279" r:id="rId13"/>
    <p:sldId id="272" r:id="rId14"/>
    <p:sldId id="280" r:id="rId15"/>
    <p:sldId id="268" r:id="rId16"/>
    <p:sldId id="281" r:id="rId17"/>
    <p:sldId id="270" r:id="rId18"/>
    <p:sldId id="273" r:id="rId19"/>
    <p:sldId id="274" r:id="rId20"/>
    <p:sldId id="286" r:id="rId21"/>
    <p:sldId id="287" r:id="rId22"/>
    <p:sldId id="282" r:id="rId23"/>
    <p:sldId id="283" r:id="rId24"/>
    <p:sldId id="284" r:id="rId25"/>
    <p:sldId id="285" r:id="rId26"/>
    <p:sldId id="263" r:id="rId2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94544"/>
  </p:normalViewPr>
  <p:slideViewPr>
    <p:cSldViewPr snapToGrid="0">
      <p:cViewPr>
        <p:scale>
          <a:sx n="112" d="100"/>
          <a:sy n="112" d="100"/>
        </p:scale>
        <p:origin x="44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362FE-6966-4C8C-98FF-FAF70E278E6C}" type="datetimeFigureOut">
              <a:rPr lang="it-IT" smtClean="0"/>
              <a:t>16/07/24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8758F-8CFE-4E9F-8C83-EDB2CA77B6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7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svg"/><Relationship Id="rId7" Type="http://schemas.openxmlformats.org/officeDocument/2006/relationships/image" Target="../media/image18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63E3A363-145F-206F-266C-B9E2B0FAB7DD}"/>
              </a:ext>
            </a:extLst>
          </p:cNvPr>
          <p:cNvSpPr/>
          <p:nvPr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3DE02E05-595A-16CF-6266-62538DFC16D0}"/>
              </a:ext>
            </a:extLst>
          </p:cNvPr>
          <p:cNvSpPr/>
          <p:nvPr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3D85649E-04BD-5186-BD79-8AA93DD3249B}"/>
              </a:ext>
            </a:extLst>
          </p:cNvPr>
          <p:cNvSpPr/>
          <p:nvPr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253DCF60-4DBD-60A8-147B-E448AF1810D5}"/>
              </a:ext>
            </a:extLst>
          </p:cNvPr>
          <p:cNvSpPr/>
          <p:nvPr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912" y="2359152"/>
            <a:ext cx="6528816" cy="1883664"/>
          </a:xfrm>
        </p:spPr>
        <p:txBody>
          <a:bodyPr rtlCol="0" anchor="t">
            <a:noAutofit/>
          </a:bodyPr>
          <a:lstStyle>
            <a:lvl1pPr algn="l">
              <a:defRPr lang="en-US" sz="59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 rtlCol="0"/>
          <a:lstStyle>
            <a:lvl1pPr marL="0" indent="0" algn="l">
              <a:buNone/>
              <a:defRPr lang="en-US" sz="2400"/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53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 brevi -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005599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0578265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3" name="Segnaposto testo 31">
            <a:extLst>
              <a:ext uri="{FF2B5EF4-FFF2-40B4-BE49-F238E27FC236}">
                <a16:creationId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4" name="Segnaposto testo 31">
            <a:extLst>
              <a:ext uri="{FF2B5EF4-FFF2-40B4-BE49-F238E27FC236}">
                <a16:creationId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5" name="Segnaposto testo 31">
            <a:extLst>
              <a:ext uri="{FF2B5EF4-FFF2-40B4-BE49-F238E27FC236}">
                <a16:creationId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5409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MMM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MMM</a:t>
            </a:r>
          </a:p>
        </p:txBody>
      </p:sp>
      <p:sp>
        <p:nvSpPr>
          <p:cNvPr id="21" name="Segnaposto testo 14">
            <a:extLst>
              <a:ext uri="{FF2B5EF4-FFF2-40B4-BE49-F238E27FC236}">
                <a16:creationId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MMM</a:t>
            </a:r>
          </a:p>
        </p:txBody>
      </p:sp>
      <p:sp>
        <p:nvSpPr>
          <p:cNvPr id="23" name="Segnaposto testo 14">
            <a:extLst>
              <a:ext uri="{FF2B5EF4-FFF2-40B4-BE49-F238E27FC236}">
                <a16:creationId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MMM</a:t>
            </a:r>
          </a:p>
        </p:txBody>
      </p:sp>
      <p:sp>
        <p:nvSpPr>
          <p:cNvPr id="25" name="Segnaposto testo 14">
            <a:extLst>
              <a:ext uri="{FF2B5EF4-FFF2-40B4-BE49-F238E27FC236}">
                <a16:creationId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MMM</a:t>
            </a:r>
          </a:p>
        </p:txBody>
      </p: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4688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4">
            <a:extLst>
              <a:ext uri="{FF2B5EF4-FFF2-40B4-BE49-F238E27FC236}">
                <a16:creationId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8704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4">
            <a:extLst>
              <a:ext uri="{FF2B5EF4-FFF2-40B4-BE49-F238E27FC236}">
                <a16:creationId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69296" y="4041648"/>
            <a:ext cx="156362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6" name="Segnaposto piè di pagina 35">
            <a:extLst>
              <a:ext uri="{FF2B5EF4-FFF2-40B4-BE49-F238E27FC236}">
                <a16:creationId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2" name="Segnaposto testo 9">
            <a:extLst>
              <a:ext uri="{FF2B5EF4-FFF2-40B4-BE49-F238E27FC236}">
                <a16:creationId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4" name="Segnaposto numero diapositiva 9">
            <a:extLst>
              <a:ext uri="{FF2B5EF4-FFF2-40B4-BE49-F238E27FC236}">
                <a16:creationId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9653545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8" name="Figura a mano libera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21" name="Segnaposto piè di pagina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16004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21" name="Segnaposto piè di pagina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contenuto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637769199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emento grafico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en-US" sz="1800"/>
            </a:lvl1pPr>
            <a:lvl2pPr marL="283464">
              <a:defRPr lang="en-US" sz="1800"/>
            </a:lvl2pPr>
            <a:lvl3pPr marL="566928">
              <a:defRPr lang="en-US" sz="1600"/>
            </a:lvl3pPr>
            <a:lvl4pPr marL="758952">
              <a:defRPr lang="en-US" sz="1400"/>
            </a:lvl4pPr>
            <a:lvl5pPr marL="1042416">
              <a:defRPr lang="en-US"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45" name="Elemento grafico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it-IT" noProof="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Ovale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46" name="Segnaposto piè di pagina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47" name="Segnaposto numero diapositiva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234877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z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Elemento grafico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Ovale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pic>
        <p:nvPicPr>
          <p:cNvPr id="72" name="Elemento grafico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Elemento grafico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Ovale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pic>
        <p:nvPicPr>
          <p:cNvPr id="26" name="Elemento grafico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Titolo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3" y="2214823"/>
            <a:ext cx="3769859" cy="1975104"/>
          </a:xfrm>
        </p:spPr>
        <p:txBody>
          <a:bodyPr rtlCol="0" anchor="b">
            <a:noAutofit/>
          </a:bodyPr>
          <a:lstStyle>
            <a:lvl1pPr>
              <a:defRPr lang="en-US" sz="6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en-US" sz="180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17184827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9">
            <a:extLst>
              <a:ext uri="{FF2B5EF4-FFF2-40B4-BE49-F238E27FC236}">
                <a16:creationId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2" name="Segnaposto piè di pagina 21">
            <a:extLst>
              <a:ext uri="{FF2B5EF4-FFF2-40B4-BE49-F238E27FC236}">
                <a16:creationId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816239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13465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 rtlCol="0"/>
          <a:lstStyle>
            <a:lvl1pPr>
              <a:defRPr lang="en-US" sz="3200"/>
            </a:lvl1pPr>
            <a:lvl2pPr>
              <a:defRPr lang="en-US" sz="2800"/>
            </a:lvl2pPr>
            <a:lvl3pPr>
              <a:defRPr lang="en-US" sz="2400"/>
            </a:lvl3pPr>
            <a:lvl4pPr>
              <a:defRPr lang="en-US" sz="2000"/>
            </a:lvl4pPr>
            <a:lvl5pPr>
              <a:defRPr lang="en-US" sz="2000"/>
            </a:lvl5pPr>
            <a:lvl6pPr>
              <a:defRPr lang="en-US" sz="2000"/>
            </a:lvl6pPr>
            <a:lvl7pPr>
              <a:defRPr lang="en-US" sz="2000"/>
            </a:lvl7pPr>
            <a:lvl8pPr>
              <a:defRPr lang="en-US" sz="2000"/>
            </a:lvl8pPr>
            <a:lvl9pPr>
              <a:defRPr lang="en-US"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 rtlCol="0"/>
          <a:lstStyle>
            <a:lvl1pPr marL="0" indent="0">
              <a:buNone/>
              <a:defRPr lang="en-US" sz="16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1600" indent="0">
              <a:buNone/>
              <a:defRPr lang="en-US" sz="1000"/>
            </a:lvl4pPr>
            <a:lvl5pPr marL="1828800" indent="0">
              <a:buNone/>
              <a:defRPr lang="en-US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030870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po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rtl="0"/>
              <a:endParaRPr lang="it-IT" noProof="0"/>
            </a:p>
          </p:txBody>
        </p:sp>
        <p:pic>
          <p:nvPicPr>
            <p:cNvPr id="55" name="Elemento grafico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en-US" sz="1800"/>
            </a:lvl1pPr>
            <a:lvl2pPr marL="283464">
              <a:defRPr lang="en-US" sz="1800"/>
            </a:lvl2pPr>
            <a:lvl3pPr marL="566928">
              <a:defRPr lang="en-US" sz="1600"/>
            </a:lvl3pPr>
            <a:lvl4pPr marL="758952">
              <a:defRPr lang="en-US" sz="1400"/>
            </a:lvl4pPr>
            <a:lvl5pPr marL="1042416">
              <a:defRPr lang="en-US"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11" name="Figura a mano libera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60" name="Segnaposto piè di pagina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61" name="Segnaposto numero diapositiva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32930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 rtlCol="0"/>
          <a:lstStyle>
            <a:lvl1pPr marL="0" indent="0">
              <a:buNone/>
              <a:defRPr lang="en-US" sz="3200"/>
            </a:lvl1pPr>
            <a:lvl2pPr marL="457200" indent="0">
              <a:buNone/>
              <a:defRPr lang="en-US" sz="2800"/>
            </a:lvl2pPr>
            <a:lvl3pPr marL="914400" indent="0">
              <a:buNone/>
              <a:defRPr lang="en-US" sz="2400"/>
            </a:lvl3pPr>
            <a:lvl4pPr marL="1371600" indent="0">
              <a:buNone/>
              <a:defRPr lang="en-US" sz="2000"/>
            </a:lvl4pPr>
            <a:lvl5pPr marL="1828800" indent="0">
              <a:buNone/>
              <a:defRPr lang="en-US" sz="2000"/>
            </a:lvl5pPr>
            <a:lvl6pPr marL="2286000" indent="0">
              <a:buNone/>
              <a:defRPr lang="en-US" sz="2000"/>
            </a:lvl6pPr>
            <a:lvl7pPr marL="2743200" indent="0">
              <a:buNone/>
              <a:defRPr lang="en-US" sz="2000"/>
            </a:lvl7pPr>
            <a:lvl8pPr marL="3200400" indent="0">
              <a:buNone/>
              <a:defRPr lang="en-US" sz="2000"/>
            </a:lvl8pPr>
            <a:lvl9pPr marL="3657600" indent="0">
              <a:buNone/>
              <a:defRPr lang="en-US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US" sz="16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1600" indent="0">
              <a:buNone/>
              <a:defRPr lang="en-US" sz="1000"/>
            </a:lvl4pPr>
            <a:lvl5pPr marL="1828800" indent="0">
              <a:buNone/>
              <a:defRPr lang="en-US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53434840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9DB0A4-3BA9-60FC-0FA3-C2951579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70B7E-3856-4519-98A5-08B3D387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675B32-FFE4-A7A3-D3C5-E12A36E1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E54DA-F71D-4D32-9FAD-0748A8C87CED}" type="datetime1">
              <a:rPr lang="it-IT" smtClean="0"/>
              <a:t>16/07/24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8B11EE-F941-15BB-F6DD-3702F928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E01FBE-346B-8B71-19EF-C3997937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276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Elemento grafico 22"/>
          <p:cNvSpPr/>
          <p:nvPr/>
        </p:nvSpPr>
        <p:spPr>
          <a:xfrm>
            <a:off x="8963353" y="3545840"/>
            <a:ext cx="2556182" cy="264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" y="21600"/>
                </a:moveTo>
                <a:cubicBezTo>
                  <a:pt x="16" y="17276"/>
                  <a:pt x="8" y="14156"/>
                  <a:pt x="0" y="9831"/>
                </a:cubicBezTo>
                <a:cubicBezTo>
                  <a:pt x="0" y="4420"/>
                  <a:pt x="4534" y="33"/>
                  <a:pt x="10127" y="33"/>
                </a:cubicBezTo>
                <a:lnTo>
                  <a:pt x="21600" y="0"/>
                </a:lnTo>
              </a:path>
            </a:pathLst>
          </a:custGeom>
          <a:ln w="1356897" cap="sq">
            <a:solidFill>
              <a:schemeClr val="accent4">
                <a:alpha val="89000"/>
              </a:schemeClr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0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311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600200" y="2121407"/>
            <a:ext cx="6510529" cy="357835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283463" indent="-283463">
              <a:buFontTx/>
              <a:defRPr sz="1800"/>
            </a:lvl2pPr>
            <a:lvl3pPr marL="602361" indent="-318897">
              <a:buFontTx/>
              <a:defRPr sz="1800"/>
            </a:lvl3pPr>
            <a:lvl4pPr marL="839941" indent="-364453">
              <a:buFontTx/>
              <a:defRPr sz="1800"/>
            </a:lvl4pPr>
            <a:lvl5pPr marL="1123405" indent="-364453">
              <a:buFontTx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12" name="Segnaposto testo 9"/>
          <p:cNvSpPr>
            <a:spLocks noGrp="1"/>
          </p:cNvSpPr>
          <p:nvPr>
            <p:ph type="body" sz="quarter" idx="21" hasCustomPrompt="1"/>
          </p:nvPr>
        </p:nvSpPr>
        <p:spPr>
          <a:xfrm>
            <a:off x="1906865" y="885029"/>
            <a:ext cx="439674" cy="439675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/>
          <a:lstStyle>
            <a:lvl1pPr marL="0" indent="0" algn="ctr" defTabSz="713231">
              <a:buSzTx/>
              <a:buFontTx/>
              <a:buNone/>
              <a:defRPr sz="2496">
                <a:noFill/>
              </a:defRPr>
            </a:lvl1pPr>
          </a:lstStyle>
          <a:p>
            <a:r>
              <a:t>X</a:t>
            </a:r>
          </a:p>
        </p:txBody>
      </p:sp>
      <p:sp>
        <p:nvSpPr>
          <p:cNvPr id="313" name="Elemento grafico 24"/>
          <p:cNvSpPr/>
          <p:nvPr/>
        </p:nvSpPr>
        <p:spPr>
          <a:xfrm>
            <a:off x="8928734" y="3558488"/>
            <a:ext cx="3162300" cy="3196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" y="7792"/>
                </a:lnTo>
                <a:cubicBezTo>
                  <a:pt x="14" y="3489"/>
                  <a:pt x="3663" y="0"/>
                  <a:pt x="8163" y="0"/>
                </a:cubicBezTo>
                <a:lnTo>
                  <a:pt x="18709" y="11"/>
                </a:lnTo>
                <a:lnTo>
                  <a:pt x="21600" y="52"/>
                </a:lnTo>
              </a:path>
            </a:pathLst>
          </a:custGeom>
          <a:ln w="225588" cap="sq">
            <a:solidFill>
              <a:srgbClr val="FDF9E2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4" name="Ovale 28"/>
          <p:cNvSpPr/>
          <p:nvPr/>
        </p:nvSpPr>
        <p:spPr>
          <a:xfrm>
            <a:off x="10310339" y="2011477"/>
            <a:ext cx="1628277" cy="1628277"/>
          </a:xfrm>
          <a:prstGeom prst="ellipse">
            <a:avLst/>
          </a:prstGeom>
          <a:solidFill>
            <a:schemeClr val="accent6">
              <a:alpha val="930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/>
                </a:solidFill>
              </a:defRPr>
            </a:pPr>
            <a:endParaRPr/>
          </a:p>
        </p:txBody>
      </p:sp>
      <p:pic>
        <p:nvPicPr>
          <p:cNvPr id="315" name="Elemento grafico 33" descr="Elemento grafico 33"/>
          <p:cNvPicPr>
            <a:picLocks noChangeAspect="1"/>
          </p:cNvPicPr>
          <p:nvPr/>
        </p:nvPicPr>
        <p:blipFill>
          <a:blip r:embed="rId2"/>
          <a:srcRect l="20972" r="31496"/>
          <a:stretch>
            <a:fillRect/>
          </a:stretch>
        </p:blipFill>
        <p:spPr>
          <a:xfrm>
            <a:off x="12700" y="6051320"/>
            <a:ext cx="12192001" cy="52837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Ovale 35"/>
          <p:cNvSpPr/>
          <p:nvPr/>
        </p:nvSpPr>
        <p:spPr>
          <a:xfrm>
            <a:off x="9130045" y="6134101"/>
            <a:ext cx="376581" cy="376581"/>
          </a:xfrm>
          <a:prstGeom prst="ellipse">
            <a:avLst/>
          </a:prstGeom>
          <a:solidFill>
            <a:srgbClr val="231F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Ovale 37"/>
          <p:cNvSpPr/>
          <p:nvPr/>
        </p:nvSpPr>
        <p:spPr>
          <a:xfrm>
            <a:off x="8385329" y="6134101"/>
            <a:ext cx="376581" cy="376581"/>
          </a:xfrm>
          <a:prstGeom prst="ellipse">
            <a:avLst/>
          </a:prstGeom>
          <a:solidFill>
            <a:srgbClr val="231F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626331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38912"/>
            <a:ext cx="8762246" cy="1325880"/>
          </a:xfrm>
        </p:spPr>
        <p:txBody>
          <a:bodyPr rtlCol="0"/>
          <a:lstStyle>
            <a:lvl1pPr>
              <a:defRPr lang="en-US" sz="6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00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13">
            <a:extLst>
              <a:ext uri="{FF2B5EF4-FFF2-40B4-BE49-F238E27FC236}">
                <a16:creationId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00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13">
            <a:extLst>
              <a:ext uri="{FF2B5EF4-FFF2-40B4-BE49-F238E27FC236}">
                <a16:creationId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00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testo 13">
            <a:extLst>
              <a:ext uri="{FF2B5EF4-FFF2-40B4-BE49-F238E27FC236}">
                <a16:creationId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00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13">
            <a:extLst>
              <a:ext uri="{FF2B5EF4-FFF2-40B4-BE49-F238E27FC236}">
                <a16:creationId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16333031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en-US" dirty="0"/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en-US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4" y="2304288"/>
            <a:ext cx="5513832" cy="2432304"/>
          </a:xfrm>
        </p:spPr>
        <p:txBody>
          <a:bodyPr rtlCol="0" anchor="t">
            <a:noAutofit/>
          </a:bodyPr>
          <a:lstStyle>
            <a:lvl1pPr>
              <a:defRPr lang="en-US" sz="6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 rtlCol="0"/>
          <a:lstStyle>
            <a:lvl1pPr marL="0" indent="0">
              <a:buNone/>
              <a:defRPr lang="en-US" sz="240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2839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 -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18361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 -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lemento grafico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40" name="Segnaposto piè di pagina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41" name="Segnaposto numero diapositiva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896037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Elemento grafico 76">
            <a:extLst>
              <a:ext uri="{FF2B5EF4-FFF2-40B4-BE49-F238E27FC236}">
                <a16:creationId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Titolo 1">
            <a:extLst>
              <a:ext uri="{FF2B5EF4-FFF2-40B4-BE49-F238E27FC236}">
                <a16:creationId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152"/>
            <a:ext cx="8951976" cy="3191256"/>
          </a:xfrm>
        </p:spPr>
        <p:txBody>
          <a:bodyPr rtlCol="0" anchor="t">
            <a:noAutofit/>
          </a:bodyPr>
          <a:lstStyle>
            <a:lvl1pPr>
              <a:defRPr lang="en-US" sz="55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7" name="Elemento grafico 12">
            <a:extLst>
              <a:ext uri="{FF2B5EF4-FFF2-40B4-BE49-F238E27FC236}">
                <a16:creationId xmlns:a16="http://schemas.microsoft.com/office/drawing/2014/main" id="{E5105AB7-2E65-757B-FF2B-CFE19C5C87B7}"/>
              </a:ext>
            </a:extLst>
          </p:cNvPr>
          <p:cNvSpPr/>
          <p:nvPr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it-IT" noProof="0"/>
          </a:p>
        </p:txBody>
      </p:sp>
      <p:sp>
        <p:nvSpPr>
          <p:cNvPr id="59" name="Elemento grafico 12">
            <a:extLst>
              <a:ext uri="{FF2B5EF4-FFF2-40B4-BE49-F238E27FC236}">
                <a16:creationId xmlns:a16="http://schemas.microsoft.com/office/drawing/2014/main" id="{ECA42036-662E-03F7-941F-EDA42BEA5EDE}"/>
              </a:ext>
            </a:extLst>
          </p:cNvPr>
          <p:cNvSpPr/>
          <p:nvPr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it-IT" noProof="0"/>
          </a:p>
        </p:txBody>
      </p:sp>
      <p:sp>
        <p:nvSpPr>
          <p:cNvPr id="9" name="Figura a mano libera 47">
            <a:extLst>
              <a:ext uri="{FF2B5EF4-FFF2-40B4-BE49-F238E27FC236}">
                <a16:creationId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pic>
        <p:nvPicPr>
          <p:cNvPr id="26" name="Elemento grafico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76D8E3E3-8A4C-591F-3DAB-1D6E46AA4DB9}"/>
              </a:ext>
            </a:extLst>
          </p:cNvPr>
          <p:cNvSpPr/>
          <p:nvPr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3034162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-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Rettangolo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75" name="Titolo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Elemento grafico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3" name="Figura a mano libera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5" name="Figura a mano libera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7" name="Figura a mano libera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45" name="Segnaposto immagine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Segnaposto immagine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testo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1" name="Segnaposto testo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7" name="Segnaposto testo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8" name="Segnaposto testo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9" name="Segnaposto testo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2" name="Segnaposto immagine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3" name="Segnaposto immagine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6" name="Segnaposto testo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80130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-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15B61940-E61B-59FA-753F-E3122D288C5B}"/>
              </a:ext>
            </a:extLst>
          </p:cNvPr>
          <p:cNvSpPr/>
          <p:nvPr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48AA701-7A67-C49D-4314-407AF753DDE7}"/>
              </a:ext>
            </a:extLst>
          </p:cNvPr>
          <p:cNvSpPr/>
          <p:nvPr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CC8E6E4-F551-385C-FB82-E0DC1F41683A}"/>
              </a:ext>
            </a:extLst>
          </p:cNvPr>
          <p:cNvSpPr/>
          <p:nvPr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D29C42C5-603C-FCCB-D730-0AD61CFA4CC2}"/>
              </a:ext>
            </a:extLst>
          </p:cNvPr>
          <p:cNvSpPr/>
          <p:nvPr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Elemento grafico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45" name="Segnaposto immagine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Segnaposto immagine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testo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1" name="Segnaposto testo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7" name="Segnaposto testo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8" name="Segnaposto testo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9" name="Segnaposto testo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96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4720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2" name="Segnaposto immagine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3" name="Segnaposto immagine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6" name="Segnaposto testo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1936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332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Titolo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DCCCB2D5-E906-485E-2E26-F407AF7990EE}"/>
              </a:ext>
            </a:extLst>
          </p:cNvPr>
          <p:cNvSpPr/>
          <p:nvPr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608273C2-3AD4-6120-E47A-26DB07BBD95D}"/>
              </a:ext>
            </a:extLst>
          </p:cNvPr>
          <p:cNvSpPr/>
          <p:nvPr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2F43D3C-5856-8C0F-0F96-72BD06ABE36F}"/>
              </a:ext>
            </a:extLst>
          </p:cNvPr>
          <p:cNvSpPr/>
          <p:nvPr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9185EECC-2E1F-A706-B285-3F50DE4E325D}"/>
              </a:ext>
            </a:extLst>
          </p:cNvPr>
          <p:cNvSpPr/>
          <p:nvPr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31" name="Segnaposto immagine 42">
            <a:extLst>
              <a:ext uri="{FF2B5EF4-FFF2-40B4-BE49-F238E27FC236}">
                <a16:creationId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42">
            <a:extLst>
              <a:ext uri="{FF2B5EF4-FFF2-40B4-BE49-F238E27FC236}">
                <a16:creationId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3" name="Segnaposto testo 47">
            <a:extLst>
              <a:ext uri="{FF2B5EF4-FFF2-40B4-BE49-F238E27FC236}">
                <a16:creationId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4" name="Segnaposto testo 47">
            <a:extLst>
              <a:ext uri="{FF2B5EF4-FFF2-40B4-BE49-F238E27FC236}">
                <a16:creationId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Segnaposto testo 47">
            <a:extLst>
              <a:ext uri="{FF2B5EF4-FFF2-40B4-BE49-F238E27FC236}">
                <a16:creationId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6" name="Segnaposto testo 47">
            <a:extLst>
              <a:ext uri="{FF2B5EF4-FFF2-40B4-BE49-F238E27FC236}">
                <a16:creationId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Segnaposto testo 47">
            <a:extLst>
              <a:ext uri="{FF2B5EF4-FFF2-40B4-BE49-F238E27FC236}">
                <a16:creationId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696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8" name="Segnaposto testo 47">
            <a:extLst>
              <a:ext uri="{FF2B5EF4-FFF2-40B4-BE49-F238E27FC236}">
                <a16:creationId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74720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9" name="Segnaposto immagine 42">
            <a:extLst>
              <a:ext uri="{FF2B5EF4-FFF2-40B4-BE49-F238E27FC236}">
                <a16:creationId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42">
            <a:extLst>
              <a:ext uri="{FF2B5EF4-FFF2-40B4-BE49-F238E27FC236}">
                <a16:creationId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testo 47">
            <a:extLst>
              <a:ext uri="{FF2B5EF4-FFF2-40B4-BE49-F238E27FC236}">
                <a16:creationId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1936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2" name="Segnaposto testo 47">
            <a:extLst>
              <a:ext uri="{FF2B5EF4-FFF2-40B4-BE49-F238E27FC236}">
                <a16:creationId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5332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8995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3200">
                <a:solidFill>
                  <a:schemeClr val="bg2"/>
                </a:solidFill>
              </a:defRPr>
            </a:lvl1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0EEFFBFB-5A27-2D81-3931-C98447651EF4}"/>
              </a:ext>
            </a:extLst>
          </p:cNvPr>
          <p:cNvSpPr/>
          <p:nvPr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495E283-E2C6-EE8C-5FC9-96FD9B2DC537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BEB7FA7-6E9C-81BB-8E55-A22BFF734E24}"/>
              </a:ext>
            </a:extLst>
          </p:cNvPr>
          <p:cNvCxnSpPr>
            <a:cxnSpLocks/>
          </p:cNvCxnSpPr>
          <p:nvPr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F9C8F7F-2A36-A3D8-7C9C-CFDFFF47B82A}"/>
              </a:ext>
            </a:extLst>
          </p:cNvPr>
          <p:cNvCxnSpPr>
            <a:cxnSpLocks/>
          </p:cNvCxnSpPr>
          <p:nvPr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73257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lang="en-U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olo 52">
            <a:extLst>
              <a:ext uri="{FF2B5EF4-FFF2-40B4-BE49-F238E27FC236}">
                <a16:creationId xmlns:a16="http://schemas.microsoft.com/office/drawing/2014/main" id="{B5D4FA9E-9C91-50AF-6256-2B0E4D271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8276" y="2653453"/>
            <a:ext cx="9144000" cy="2387600"/>
          </a:xfrm>
        </p:spPr>
        <p:txBody>
          <a:bodyPr/>
          <a:lstStyle/>
          <a:p>
            <a:r>
              <a:rPr lang="it-IT" dirty="0"/>
              <a:t>Smart Warehouse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F84E23-F45C-6545-8A48-8B81796EF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41053"/>
            <a:ext cx="5943600" cy="411480"/>
          </a:xfrm>
        </p:spPr>
        <p:txBody>
          <a:bodyPr>
            <a:normAutofit fontScale="47500" lnSpcReduction="20000"/>
          </a:bodyPr>
          <a:lstStyle/>
          <a:p>
            <a:r>
              <a:rPr lang="it-IT" dirty="0"/>
              <a:t>Progetto J24 Programmazione ad Oggetti e Ingegneria del Software</a:t>
            </a:r>
          </a:p>
          <a:p>
            <a:r>
              <a:rPr lang="it-IT" dirty="0"/>
              <a:t>JAVA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C7B836-C616-89C0-4995-D2576D8FED88}"/>
              </a:ext>
            </a:extLst>
          </p:cNvPr>
          <p:cNvSpPr txBox="1"/>
          <p:nvPr/>
        </p:nvSpPr>
        <p:spPr>
          <a:xfrm>
            <a:off x="-74814" y="1147631"/>
            <a:ext cx="2955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Trespiolli</a:t>
            </a:r>
          </a:p>
          <a:p>
            <a:r>
              <a:rPr lang="it-IT" dirty="0"/>
              <a:t>Vincenzo Del Grosso</a:t>
            </a:r>
          </a:p>
          <a:p>
            <a:r>
              <a:rPr lang="it-IT" dirty="0"/>
              <a:t>Francesco Borderi </a:t>
            </a:r>
          </a:p>
          <a:p>
            <a:r>
              <a:rPr lang="it-IT" dirty="0"/>
              <a:t>Aurora Rosciano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0A0F45-A3A8-8A95-963E-F42B0B9F4E01}"/>
              </a:ext>
            </a:extLst>
          </p:cNvPr>
          <p:cNvSpPr txBox="1"/>
          <p:nvPr/>
        </p:nvSpPr>
        <p:spPr>
          <a:xfrm>
            <a:off x="-74814" y="5652038"/>
            <a:ext cx="6678507" cy="784830"/>
          </a:xfrm>
          <a:prstGeom prst="rect">
            <a:avLst/>
          </a:prstGeom>
          <a:noFill/>
          <a:effectLst>
            <a:glow rad="635000">
              <a:schemeClr val="accent2">
                <a:alpha val="23000"/>
              </a:schemeClr>
            </a:glow>
            <a:softEdge rad="4699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Università degli studi di Pavia</a:t>
            </a:r>
          </a:p>
          <a:p>
            <a:r>
              <a:rPr lang="it-IT" dirty="0"/>
              <a:t>A.A. 2023/2024</a:t>
            </a:r>
          </a:p>
        </p:txBody>
      </p:sp>
      <p:pic>
        <p:nvPicPr>
          <p:cNvPr id="54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B5F604B2-358A-146A-B926-20BF26A70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9434643" y="640081"/>
            <a:ext cx="1795852" cy="1795852"/>
          </a:xfrm>
          <a:prstGeom prst="ellipse">
            <a:avLst/>
          </a:prstGeom>
        </p:spPr>
      </p:pic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A5997CC-E54A-799F-DE05-F6BF39DE5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84" y="5465771"/>
            <a:ext cx="1072634" cy="7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21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E82D76-60F9-B982-4472-9735853C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Diagramma Classi2.0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8589F7-61BA-C0A7-D9A9-89D66CBD8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AED1B6-C847-6395-F2C2-EB77C027E6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it-IT" dirty="0"/>
              <a:t>Progetto J24 università degli studi di pavia</a:t>
            </a:r>
          </a:p>
        </p:txBody>
      </p:sp>
      <p:pic>
        <p:nvPicPr>
          <p:cNvPr id="8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2189755B-2521-6F75-D4D9-3465E67A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  <p:pic>
        <p:nvPicPr>
          <p:cNvPr id="10" name="Content Placeholder 9" descr="A black screen with white rectangles&#10;&#10;Description automatically generated">
            <a:extLst>
              <a:ext uri="{FF2B5EF4-FFF2-40B4-BE49-F238E27FC236}">
                <a16:creationId xmlns:a16="http://schemas.microsoft.com/office/drawing/2014/main" id="{478B11C7-7BB8-2E35-9216-136247003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24" y="1638957"/>
            <a:ext cx="7040070" cy="4702317"/>
          </a:xfrm>
        </p:spPr>
      </p:pic>
    </p:spTree>
    <p:extLst>
      <p:ext uri="{BB962C8B-B14F-4D97-AF65-F5344CB8AC3E}">
        <p14:creationId xmlns:p14="http://schemas.microsoft.com/office/powerpoint/2010/main" val="205660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7B9B8A-3666-2EB1-3C44-B5C4660F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163" y="2474408"/>
            <a:ext cx="6646837" cy="2432304"/>
          </a:xfrm>
        </p:spPr>
        <p:txBody>
          <a:bodyPr/>
          <a:lstStyle/>
          <a:p>
            <a:r>
              <a:rPr lang="it-IT" dirty="0"/>
              <a:t>Progettazione</a:t>
            </a:r>
          </a:p>
        </p:txBody>
      </p:sp>
      <p:pic>
        <p:nvPicPr>
          <p:cNvPr id="4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5A84FDB6-FF0A-E58B-CCA4-9EE68BA9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998774" y="3868125"/>
            <a:ext cx="1138370" cy="113837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289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egnaposto piè di pagina 4"/>
          <p:cNvSpPr txBox="1"/>
          <p:nvPr/>
        </p:nvSpPr>
        <p:spPr>
          <a:xfrm>
            <a:off x="45719" y="6248454"/>
            <a:ext cx="40233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/>
            </a:lvl1pPr>
          </a:lstStyle>
          <a:p>
            <a:r>
              <a:t>Progetto J24 università degli studi di pavia</a:t>
            </a:r>
          </a:p>
        </p:txBody>
      </p:sp>
      <p:sp>
        <p:nvSpPr>
          <p:cNvPr id="486" name="Titolo 1"/>
          <p:cNvSpPr txBox="1">
            <a:spLocks noGrp="1"/>
          </p:cNvSpPr>
          <p:nvPr>
            <p:ph type="title"/>
          </p:nvPr>
        </p:nvSpPr>
        <p:spPr>
          <a:xfrm>
            <a:off x="2697480" y="731519"/>
            <a:ext cx="8762246" cy="777241"/>
          </a:xfrm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Architettura MVC</a:t>
            </a:r>
          </a:p>
        </p:txBody>
      </p:sp>
      <p:sp>
        <p:nvSpPr>
          <p:cNvPr id="487" name="Segnaposto contenuto 2"/>
          <p:cNvSpPr txBox="1">
            <a:spLocks noGrp="1"/>
          </p:cNvSpPr>
          <p:nvPr>
            <p:ph type="body" sz="half" idx="1"/>
          </p:nvPr>
        </p:nvSpPr>
        <p:spPr>
          <a:xfrm>
            <a:off x="415974" y="1927710"/>
            <a:ext cx="8062707" cy="3969184"/>
          </a:xfrm>
          <a:prstGeom prst="rect">
            <a:avLst/>
          </a:prstGeom>
        </p:spPr>
        <p:txBody>
          <a:bodyPr/>
          <a:lstStyle/>
          <a:p>
            <a:pPr defTabSz="475487">
              <a:defRPr sz="2184"/>
            </a:pPr>
            <a:r>
              <a:t>Abbiamo scelto MVC (Model View Controller) perchè la separazione tra i dati, la loro rappresentazione e la gestione degli eventi minimizza l’accoppiamento facilitando la gestione e la riusabilità del codice.</a:t>
            </a:r>
          </a:p>
          <a:p>
            <a:pPr defTabSz="475487">
              <a:defRPr sz="2184"/>
            </a:pPr>
            <a:endParaRPr/>
          </a:p>
          <a:p>
            <a:pPr defTabSz="475487">
              <a:defRPr sz="2184"/>
            </a:pPr>
            <a:r>
              <a:t>Risultato: codice organizzato, riutilizzabile, testabile e facilmente modificabile.</a:t>
            </a:r>
          </a:p>
          <a:p>
            <a:pPr defTabSz="475487">
              <a:defRPr sz="1924"/>
            </a:pPr>
            <a:endParaRPr/>
          </a:p>
          <a:p>
            <a:pPr defTabSz="475487">
              <a:defRPr sz="1924"/>
            </a:pPr>
            <a:endParaRPr/>
          </a:p>
        </p:txBody>
      </p:sp>
      <p:sp>
        <p:nvSpPr>
          <p:cNvPr id="488" name="Segnaposto testo 3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89" name="Segnaposto immagine 17" descr="Segnaposto immagine 17"/>
          <p:cNvPicPr>
            <a:picLocks noChangeAspect="1"/>
          </p:cNvPicPr>
          <p:nvPr/>
        </p:nvPicPr>
        <p:blipFill>
          <a:blip r:embed="rId2"/>
          <a:srcRect l="56" r="31"/>
          <a:stretch>
            <a:fillRect/>
          </a:stretch>
        </p:blipFill>
        <p:spPr>
          <a:xfrm>
            <a:off x="1767041" y="722376"/>
            <a:ext cx="765176" cy="76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7"/>
                  <a:pt x="16763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854FB2-5358-1F6D-4F4F-B7D88E5C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976" y="2304288"/>
            <a:ext cx="5943600" cy="2432304"/>
          </a:xfrm>
        </p:spPr>
        <p:txBody>
          <a:bodyPr/>
          <a:lstStyle/>
          <a:p>
            <a:r>
              <a:rPr lang="it-IT" dirty="0"/>
              <a:t>Funzionalità</a:t>
            </a:r>
          </a:p>
        </p:txBody>
      </p:sp>
    </p:spTree>
    <p:extLst>
      <p:ext uri="{BB962C8B-B14F-4D97-AF65-F5344CB8AC3E}">
        <p14:creationId xmlns:p14="http://schemas.microsoft.com/office/powerpoint/2010/main" val="32243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Inventar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Inventario</a:t>
            </a:r>
          </a:p>
        </p:txBody>
      </p:sp>
      <p:sp>
        <p:nvSpPr>
          <p:cNvPr id="492" name="Elenco di tutti gli articoli…"/>
          <p:cNvSpPr txBox="1">
            <a:spLocks noGrp="1"/>
          </p:cNvSpPr>
          <p:nvPr>
            <p:ph type="body" sz="quarter" idx="1"/>
          </p:nvPr>
        </p:nvSpPr>
        <p:spPr>
          <a:xfrm>
            <a:off x="8817818" y="1810692"/>
            <a:ext cx="3109616" cy="4538912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Elenco</a:t>
            </a:r>
            <a:r>
              <a:rPr dirty="0"/>
              <a:t> di tutti </a:t>
            </a:r>
            <a:r>
              <a:rPr dirty="0" err="1"/>
              <a:t>gli</a:t>
            </a:r>
            <a:r>
              <a:rPr dirty="0"/>
              <a:t> </a:t>
            </a:r>
            <a:r>
              <a:rPr dirty="0" err="1"/>
              <a:t>articoli</a:t>
            </a:r>
            <a:endParaRPr dirty="0"/>
          </a:p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Informazioni</a:t>
            </a:r>
            <a:r>
              <a:rPr dirty="0"/>
              <a:t> </a:t>
            </a:r>
            <a:r>
              <a:rPr dirty="0" err="1"/>
              <a:t>dettagliate</a:t>
            </a:r>
            <a:r>
              <a:rPr dirty="0"/>
              <a:t> per </a:t>
            </a:r>
            <a:r>
              <a:rPr dirty="0" err="1"/>
              <a:t>ciascun</a:t>
            </a:r>
            <a:r>
              <a:rPr dirty="0"/>
              <a:t> </a:t>
            </a:r>
            <a:r>
              <a:rPr dirty="0" err="1"/>
              <a:t>articolo</a:t>
            </a:r>
            <a:endParaRPr dirty="0"/>
          </a:p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Ricerca</a:t>
            </a:r>
            <a:r>
              <a:rPr dirty="0"/>
              <a:t> </a:t>
            </a:r>
            <a:r>
              <a:rPr dirty="0" err="1"/>
              <a:t>rapida</a:t>
            </a:r>
            <a:endParaRPr dirty="0"/>
          </a:p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Tracciamento</a:t>
            </a:r>
            <a:r>
              <a:rPr dirty="0"/>
              <a:t> </a:t>
            </a:r>
            <a:r>
              <a:rPr dirty="0" err="1"/>
              <a:t>delle</a:t>
            </a:r>
            <a:r>
              <a:rPr dirty="0"/>
              <a:t> </a:t>
            </a:r>
            <a:r>
              <a:rPr dirty="0" err="1"/>
              <a:t>posizioni</a:t>
            </a:r>
            <a:r>
              <a:rPr dirty="0"/>
              <a:t> </a:t>
            </a:r>
          </a:p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Visualizzazione</a:t>
            </a:r>
            <a:r>
              <a:rPr dirty="0"/>
              <a:t> </a:t>
            </a:r>
            <a:r>
              <a:rPr dirty="0" err="1"/>
              <a:t>delle</a:t>
            </a:r>
            <a:r>
              <a:rPr dirty="0"/>
              <a:t> </a:t>
            </a:r>
            <a:r>
              <a:rPr dirty="0" err="1"/>
              <a:t>quantità</a:t>
            </a:r>
            <a:r>
              <a:rPr dirty="0"/>
              <a:t> </a:t>
            </a:r>
            <a:r>
              <a:rPr dirty="0" err="1"/>
              <a:t>attualmente</a:t>
            </a:r>
            <a:r>
              <a:rPr dirty="0"/>
              <a:t> </a:t>
            </a:r>
            <a:r>
              <a:rPr dirty="0" err="1"/>
              <a:t>disponibili</a:t>
            </a:r>
            <a:endParaRPr dirty="0"/>
          </a:p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Ordinamento</a:t>
            </a:r>
            <a:endParaRPr dirty="0"/>
          </a:p>
        </p:txBody>
      </p:sp>
      <p:pic>
        <p:nvPicPr>
          <p:cNvPr id="493" name="Screenshot 2024-06-19 alle 21.47.07.png" descr="Screenshot 2024-06-19 alle 21.4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96" y="1935992"/>
            <a:ext cx="7959042" cy="3807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Segnaposto immagine 17" descr="Segnaposto immagine 17">
            <a:extLst>
              <a:ext uri="{FF2B5EF4-FFF2-40B4-BE49-F238E27FC236}">
                <a16:creationId xmlns:a16="http://schemas.microsoft.com/office/drawing/2014/main" id="{CBA45919-7CB1-7E06-42FD-429F3FA690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r="31"/>
          <a:stretch>
            <a:fillRect/>
          </a:stretch>
        </p:blipFill>
        <p:spPr>
          <a:xfrm>
            <a:off x="1767041" y="722376"/>
            <a:ext cx="765176" cy="76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7"/>
                  <a:pt x="16763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Rifornimen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Rifornimento</a:t>
            </a:r>
          </a:p>
        </p:txBody>
      </p:sp>
      <p:sp>
        <p:nvSpPr>
          <p:cNvPr id="496" name="Controllo dell’autorizzazione (SupplyOperator)…"/>
          <p:cNvSpPr txBox="1">
            <a:spLocks noGrp="1"/>
          </p:cNvSpPr>
          <p:nvPr>
            <p:ph type="body" sz="half" idx="1"/>
          </p:nvPr>
        </p:nvSpPr>
        <p:spPr>
          <a:xfrm>
            <a:off x="766950" y="1899763"/>
            <a:ext cx="7632900" cy="2280997"/>
          </a:xfrm>
          <a:prstGeom prst="rect">
            <a:avLst/>
          </a:prstGeom>
        </p:spPr>
        <p:txBody>
          <a:bodyPr/>
          <a:lstStyle/>
          <a:p>
            <a:pPr marL="200526" indent="-200526">
              <a:buSzPct val="60000"/>
              <a:buFontTx/>
              <a:buBlip>
                <a:blip r:embed="rId2"/>
              </a:buBlip>
              <a:defRPr sz="2000"/>
            </a:pPr>
            <a:r>
              <a:rPr dirty="0" err="1"/>
              <a:t>Controllo</a:t>
            </a:r>
            <a:r>
              <a:rPr dirty="0"/>
              <a:t> </a:t>
            </a:r>
            <a:r>
              <a:rPr dirty="0" err="1"/>
              <a:t>dell’autorizzazione</a:t>
            </a:r>
            <a:r>
              <a:rPr dirty="0"/>
              <a:t> (</a:t>
            </a:r>
            <a:r>
              <a:rPr dirty="0" err="1"/>
              <a:t>SupplyOperator</a:t>
            </a:r>
            <a:r>
              <a:rPr dirty="0"/>
              <a:t>)</a:t>
            </a:r>
          </a:p>
          <a:p>
            <a:pPr marL="200526" indent="-200526">
              <a:buSzPct val="60000"/>
              <a:buFontTx/>
              <a:buBlip>
                <a:blip r:embed="rId2"/>
              </a:buBlip>
              <a:defRPr sz="2000"/>
            </a:pPr>
            <a:r>
              <a:rPr dirty="0" err="1"/>
              <a:t>Monitoraggio</a:t>
            </a:r>
            <a:r>
              <a:rPr dirty="0"/>
              <a:t> di </a:t>
            </a:r>
            <a:r>
              <a:rPr dirty="0" err="1"/>
              <a:t>fornitori</a:t>
            </a:r>
            <a:r>
              <a:rPr dirty="0"/>
              <a:t> e </a:t>
            </a:r>
            <a:r>
              <a:rPr dirty="0" err="1"/>
              <a:t>forniture</a:t>
            </a:r>
            <a:endParaRPr dirty="0"/>
          </a:p>
          <a:p>
            <a:pPr marL="200526" indent="-200526">
              <a:buSzPct val="60000"/>
              <a:buFontTx/>
              <a:buBlip>
                <a:blip r:embed="rId2"/>
              </a:buBlip>
              <a:defRPr sz="2000"/>
            </a:pPr>
            <a:r>
              <a:rPr dirty="0" err="1"/>
              <a:t>Possibilità</a:t>
            </a:r>
            <a:r>
              <a:rPr dirty="0"/>
              <a:t> di </a:t>
            </a:r>
            <a:r>
              <a:rPr dirty="0" err="1"/>
              <a:t>visualizzare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fornitori</a:t>
            </a:r>
            <a:r>
              <a:rPr dirty="0"/>
              <a:t> </a:t>
            </a:r>
            <a:r>
              <a:rPr dirty="0" err="1"/>
              <a:t>associati</a:t>
            </a:r>
            <a:r>
              <a:rPr dirty="0"/>
              <a:t> a </a:t>
            </a:r>
            <a:r>
              <a:rPr dirty="0" err="1"/>
              <a:t>ciascun</a:t>
            </a:r>
            <a:r>
              <a:rPr dirty="0"/>
              <a:t> </a:t>
            </a:r>
            <a:r>
              <a:rPr dirty="0" err="1"/>
              <a:t>articolo</a:t>
            </a:r>
            <a:r>
              <a:rPr dirty="0"/>
              <a:t> in </a:t>
            </a:r>
            <a:r>
              <a:rPr dirty="0" err="1"/>
              <a:t>ordine</a:t>
            </a:r>
            <a:r>
              <a:rPr dirty="0"/>
              <a:t> di </a:t>
            </a:r>
            <a:r>
              <a:rPr dirty="0" err="1"/>
              <a:t>prezzo</a:t>
            </a:r>
            <a:endParaRPr dirty="0"/>
          </a:p>
        </p:txBody>
      </p:sp>
      <p:pic>
        <p:nvPicPr>
          <p:cNvPr id="497" name="Screenshot 2024-06-20 alle 10.22.17.png" descr="Screenshot 2024-06-20 alle 10.22.17.png"/>
          <p:cNvPicPr>
            <a:picLocks noChangeAspect="1"/>
          </p:cNvPicPr>
          <p:nvPr/>
        </p:nvPicPr>
        <p:blipFill>
          <a:blip r:embed="rId3"/>
          <a:srcRect l="16201" t="13953" r="21459" b="19047"/>
          <a:stretch>
            <a:fillRect/>
          </a:stretch>
        </p:blipFill>
        <p:spPr>
          <a:xfrm>
            <a:off x="9250991" y="1866660"/>
            <a:ext cx="2175020" cy="1500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Screenshot 2024-06-20 alle 11.26.30.png" descr="Screenshot 2024-06-20 alle 11.26.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97" y="3720863"/>
            <a:ext cx="10572206" cy="2239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Segnaposto immagine 17" descr="Segnaposto immagine 17">
            <a:extLst>
              <a:ext uri="{FF2B5EF4-FFF2-40B4-BE49-F238E27FC236}">
                <a16:creationId xmlns:a16="http://schemas.microsoft.com/office/drawing/2014/main" id="{B092AFE4-5821-2A59-2E3D-7BAFE8F12C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" r="31"/>
          <a:stretch>
            <a:fillRect/>
          </a:stretch>
        </p:blipFill>
        <p:spPr>
          <a:xfrm>
            <a:off x="1767041" y="722376"/>
            <a:ext cx="765176" cy="76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7"/>
                  <a:pt x="16763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ifornimen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Rifornimento</a:t>
            </a:r>
          </a:p>
        </p:txBody>
      </p:sp>
      <p:sp>
        <p:nvSpPr>
          <p:cNvPr id="501" name="Gestione efficiente delle forniture con:…"/>
          <p:cNvSpPr txBox="1">
            <a:spLocks noGrp="1"/>
          </p:cNvSpPr>
          <p:nvPr>
            <p:ph type="body" sz="quarter" idx="1"/>
          </p:nvPr>
        </p:nvSpPr>
        <p:spPr>
          <a:xfrm>
            <a:off x="2667000" y="1679542"/>
            <a:ext cx="5511800" cy="135711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/>
            </a:pPr>
            <a:r>
              <a:rPr dirty="0" err="1"/>
              <a:t>Gestione</a:t>
            </a:r>
            <a:r>
              <a:rPr dirty="0"/>
              <a:t> </a:t>
            </a:r>
            <a:r>
              <a:rPr dirty="0" err="1"/>
              <a:t>efficiente</a:t>
            </a:r>
            <a:r>
              <a:rPr dirty="0"/>
              <a:t> </a:t>
            </a:r>
            <a:r>
              <a:rPr dirty="0" err="1"/>
              <a:t>delle</a:t>
            </a:r>
            <a:r>
              <a:rPr dirty="0"/>
              <a:t> </a:t>
            </a:r>
            <a:r>
              <a:rPr dirty="0" err="1"/>
              <a:t>forniture</a:t>
            </a:r>
            <a:r>
              <a:rPr dirty="0"/>
              <a:t> con: </a:t>
            </a:r>
          </a:p>
          <a:p>
            <a:pPr marL="200526" indent="-200526">
              <a:buSzPct val="60000"/>
              <a:buFontTx/>
              <a:buBlip>
                <a:blip r:embed="rId2"/>
              </a:buBlip>
              <a:defRPr sz="2000"/>
            </a:pPr>
            <a:r>
              <a:rPr dirty="0" err="1"/>
              <a:t>Creazione</a:t>
            </a:r>
            <a:r>
              <a:rPr dirty="0"/>
              <a:t> </a:t>
            </a:r>
            <a:r>
              <a:rPr dirty="0" err="1"/>
              <a:t>manuale</a:t>
            </a:r>
            <a:r>
              <a:rPr dirty="0"/>
              <a:t> di </a:t>
            </a:r>
            <a:r>
              <a:rPr dirty="0" err="1"/>
              <a:t>nuovi</a:t>
            </a:r>
            <a:r>
              <a:rPr dirty="0"/>
              <a:t> </a:t>
            </a:r>
            <a:r>
              <a:rPr dirty="0" err="1"/>
              <a:t>ordini</a:t>
            </a:r>
            <a:r>
              <a:rPr dirty="0"/>
              <a:t>  </a:t>
            </a:r>
          </a:p>
          <a:p>
            <a:pPr marL="200526" indent="-200526">
              <a:buSzPct val="60000"/>
              <a:buFontTx/>
              <a:buBlip>
                <a:blip r:embed="rId2"/>
              </a:buBlip>
              <a:defRPr sz="2000"/>
            </a:pPr>
            <a:r>
              <a:rPr dirty="0" err="1"/>
              <a:t>Strategie</a:t>
            </a:r>
            <a:r>
              <a:rPr dirty="0"/>
              <a:t> per il </a:t>
            </a:r>
            <a:r>
              <a:rPr dirty="0" err="1"/>
              <a:t>rifornimento</a:t>
            </a:r>
            <a:endParaRPr dirty="0"/>
          </a:p>
        </p:txBody>
      </p:sp>
      <p:pic>
        <p:nvPicPr>
          <p:cNvPr id="502" name="Screenshot 2024-06-20 alle 11.40.05.png" descr="Screenshot 2024-06-20 alle 11.40.05.png"/>
          <p:cNvPicPr>
            <a:picLocks noChangeAspect="1"/>
          </p:cNvPicPr>
          <p:nvPr/>
        </p:nvPicPr>
        <p:blipFill>
          <a:blip r:embed="rId3"/>
          <a:srcRect l="5777" r="5777"/>
          <a:stretch>
            <a:fillRect/>
          </a:stretch>
        </p:blipFill>
        <p:spPr>
          <a:xfrm>
            <a:off x="6039038" y="3203554"/>
            <a:ext cx="5511949" cy="2584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Screenshot 2024-06-20 alle 11.41.42.png" descr="Screenshot 2024-06-20 alle 11.41.42.png"/>
          <p:cNvPicPr>
            <a:picLocks noChangeAspect="1"/>
          </p:cNvPicPr>
          <p:nvPr/>
        </p:nvPicPr>
        <p:blipFill>
          <a:blip r:embed="rId4"/>
          <a:srcRect t="12457"/>
          <a:stretch>
            <a:fillRect/>
          </a:stretch>
        </p:blipFill>
        <p:spPr>
          <a:xfrm>
            <a:off x="635000" y="3203554"/>
            <a:ext cx="5207863" cy="2584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Segnaposto immagine 17" descr="Segnaposto immagine 17">
            <a:extLst>
              <a:ext uri="{FF2B5EF4-FFF2-40B4-BE49-F238E27FC236}">
                <a16:creationId xmlns:a16="http://schemas.microsoft.com/office/drawing/2014/main" id="{1411FE35-6C2B-4227-5EDD-A79146A90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" r="31"/>
          <a:stretch>
            <a:fillRect/>
          </a:stretch>
        </p:blipFill>
        <p:spPr>
          <a:xfrm>
            <a:off x="1767041" y="722376"/>
            <a:ext cx="765176" cy="76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7"/>
                  <a:pt x="16763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atte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Pattern </a:t>
            </a:r>
          </a:p>
        </p:txBody>
      </p:sp>
      <p:sp>
        <p:nvSpPr>
          <p:cNvPr id="506" name="DAO…"/>
          <p:cNvSpPr txBox="1">
            <a:spLocks noGrp="1"/>
          </p:cNvSpPr>
          <p:nvPr>
            <p:ph type="body" sz="quarter" idx="1"/>
          </p:nvPr>
        </p:nvSpPr>
        <p:spPr>
          <a:xfrm>
            <a:off x="838199" y="1825625"/>
            <a:ext cx="6593335" cy="2218681"/>
          </a:xfrm>
          <a:prstGeom prst="rect">
            <a:avLst/>
          </a:prstGeom>
        </p:spPr>
        <p:txBody>
          <a:bodyPr/>
          <a:lstStyle/>
          <a:p>
            <a:pPr marL="0" indent="0" defTabSz="896111">
              <a:buSzTx/>
              <a:buFontTx/>
              <a:buNone/>
              <a:defRPr sz="1764"/>
            </a:pPr>
            <a:r>
              <a:t>DAO</a:t>
            </a:r>
          </a:p>
          <a:p>
            <a:pPr marL="176864" indent="-176864" defTabSz="896111">
              <a:buSzPct val="60000"/>
              <a:buFontTx/>
              <a:buBlip>
                <a:blip r:embed="rId2"/>
              </a:buBlip>
              <a:defRPr sz="1764"/>
            </a:pPr>
            <a:r>
              <a:t>per separare le operazioni sui dati persistenti dal resto dell’applicazione</a:t>
            </a:r>
          </a:p>
          <a:p>
            <a:pPr marL="0" indent="0" defTabSz="896111">
              <a:buSzTx/>
              <a:buFontTx/>
              <a:buNone/>
              <a:defRPr sz="1764"/>
            </a:pPr>
            <a:r>
              <a:t>Facade</a:t>
            </a:r>
          </a:p>
          <a:p>
            <a:pPr marL="176864" indent="-176864" defTabSz="896111">
              <a:buSzPct val="60000"/>
              <a:buFontTx/>
              <a:buBlip>
                <a:blip r:embed="rId2"/>
              </a:buBlip>
              <a:defRPr sz="1764"/>
            </a:pPr>
            <a:r>
              <a:t>per unire i metodi delle classi DAO in un’unica classe</a:t>
            </a:r>
          </a:p>
          <a:p>
            <a:pPr marL="176864" indent="-176864" defTabSz="896111">
              <a:buSzPct val="60000"/>
              <a:buFontTx/>
              <a:buBlip>
                <a:blip r:embed="rId2"/>
              </a:buBlip>
              <a:defRPr sz="1764"/>
            </a:pPr>
            <a:r>
              <a:t>oggetto di facciata</a:t>
            </a:r>
          </a:p>
        </p:txBody>
      </p:sp>
      <p:pic>
        <p:nvPicPr>
          <p:cNvPr id="507" name="Screenshot 2024-06-20 alle 13.14.57.png" descr="Screenshot 2024-06-20 alle 13.14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888" y="3591877"/>
            <a:ext cx="5922956" cy="2534049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Strategy…"/>
          <p:cNvSpPr txBox="1"/>
          <p:nvPr/>
        </p:nvSpPr>
        <p:spPr>
          <a:xfrm>
            <a:off x="843825" y="4039781"/>
            <a:ext cx="4434048" cy="240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Strategy</a:t>
            </a:r>
          </a:p>
          <a:p>
            <a:pPr marL="180473" indent="-180473">
              <a:buSzPct val="60000"/>
              <a:buBlip>
                <a:blip r:embed="rId2"/>
              </a:buBlip>
            </a:pPr>
            <a:r>
              <a:t>per gestire diversi algoritmi di rifornimento sfruttando il polimorfismo (la versione del metodo invocata dipende dall’oggetto attualmente in memoria) </a:t>
            </a:r>
          </a:p>
        </p:txBody>
      </p:sp>
      <p:pic>
        <p:nvPicPr>
          <p:cNvPr id="2" name="Segnaposto immagine 17" descr="Segnaposto immagine 17">
            <a:extLst>
              <a:ext uri="{FF2B5EF4-FFF2-40B4-BE49-F238E27FC236}">
                <a16:creationId xmlns:a16="http://schemas.microsoft.com/office/drawing/2014/main" id="{A6407592-D930-70B1-BD6A-CB632112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r="31"/>
          <a:stretch>
            <a:fillRect/>
          </a:stretch>
        </p:blipFill>
        <p:spPr>
          <a:xfrm>
            <a:off x="1767041" y="722376"/>
            <a:ext cx="765176" cy="76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7"/>
                  <a:pt x="16763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197F62-2540-E3F9-8F59-A4710E7E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Shop e funzionalità</a:t>
            </a:r>
          </a:p>
        </p:txBody>
      </p:sp>
      <p:pic>
        <p:nvPicPr>
          <p:cNvPr id="8" name="Segnaposto contenuto 7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CD75E518-F1C5-BEF4-A6ED-F448B9D6F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" y="1748849"/>
            <a:ext cx="6722677" cy="4273191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6EDA30-1E38-E4DC-1C6E-5C4DE6415F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0CC402-5EB1-754F-7E2A-5A98E93C71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333809"/>
            <a:ext cx="4114800" cy="365125"/>
          </a:xfrm>
        </p:spPr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Progetto J24 università degli studi di pavia</a:t>
            </a:r>
          </a:p>
        </p:txBody>
      </p:sp>
      <p:pic>
        <p:nvPicPr>
          <p:cNvPr id="6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AFCA9098-CB39-90C7-FBFE-109356D3A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  <p:sp>
        <p:nvSpPr>
          <p:cNvPr id="3" name="Controllo dell’autorizzazione (SupplyOperator)…">
            <a:extLst>
              <a:ext uri="{FF2B5EF4-FFF2-40B4-BE49-F238E27FC236}">
                <a16:creationId xmlns:a16="http://schemas.microsoft.com/office/drawing/2014/main" id="{03EC7134-51E3-4F47-C8A0-D30BBC2F8B5A}"/>
              </a:ext>
            </a:extLst>
          </p:cNvPr>
          <p:cNvSpPr txBox="1">
            <a:spLocks/>
          </p:cNvSpPr>
          <p:nvPr/>
        </p:nvSpPr>
        <p:spPr>
          <a:xfrm>
            <a:off x="6872229" y="1686139"/>
            <a:ext cx="5264727" cy="22809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89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241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Visualizzazione di tutti gli Item forniti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Selezione di un Item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Ricarica del </a:t>
            </a:r>
            <a:r>
              <a:rPr lang="it-IT" dirty="0" err="1"/>
              <a:t>Wallet</a:t>
            </a:r>
            <a:endParaRPr lang="it-IT" dirty="0"/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Accesso all’area Ordini e Resi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Navigazione tra Shop e Carrello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Acquisto e creazione di Ordini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Scelta del metodo di pagamento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1575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A0C26B-6E27-A791-6B0C-215DE0D5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Shop pattern strategy</a:t>
            </a:r>
          </a:p>
        </p:txBody>
      </p:sp>
      <p:pic>
        <p:nvPicPr>
          <p:cNvPr id="10" name="Segnaposto contenuto 9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B7E96B71-4BD0-F18F-F8E2-703C47246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0" y="3911674"/>
            <a:ext cx="3831908" cy="1967233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99853A-23A0-248C-E3C7-76075AF15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v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6B88C-7781-9C9B-43CB-8616546CF0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5201" y="6206077"/>
            <a:ext cx="4114800" cy="365125"/>
          </a:xfrm>
        </p:spPr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Progetto J24 università degli studi di pavia</a:t>
            </a:r>
          </a:p>
        </p:txBody>
      </p:sp>
      <p:pic>
        <p:nvPicPr>
          <p:cNvPr id="6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6498DFC2-C8F7-DAF8-4B01-CE478E5F8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BC2CCDF-410D-3D5F-ECDC-110A313CC1A3}"/>
              </a:ext>
            </a:extLst>
          </p:cNvPr>
          <p:cNvSpPr txBox="1"/>
          <p:nvPr/>
        </p:nvSpPr>
        <p:spPr>
          <a:xfrm>
            <a:off x="765544" y="1828800"/>
            <a:ext cx="7563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 caso d’uso relativo alla gestione dello shop è stato inserito un pattern GOF (Gang Of Four) Strategy per gestire la possibilità di diverse strategie di pagamento nel caso di un cliente abbonato oppure no facili da modificare o estendere. </a:t>
            </a:r>
          </a:p>
        </p:txBody>
      </p:sp>
      <p:pic>
        <p:nvPicPr>
          <p:cNvPr id="7" name="Immagine 6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B3299473-C271-580B-4E5D-4AE2E89AD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74" y="4335563"/>
            <a:ext cx="2820946" cy="1636238"/>
          </a:xfrm>
          <a:prstGeom prst="rect">
            <a:avLst/>
          </a:prstGeom>
        </p:spPr>
      </p:pic>
      <p:pic>
        <p:nvPicPr>
          <p:cNvPr id="9" name="Immagine 8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335E56F-C4BF-B686-DA45-3469947720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90"/>
          <a:stretch/>
        </p:blipFill>
        <p:spPr>
          <a:xfrm>
            <a:off x="4447978" y="3306128"/>
            <a:ext cx="3740342" cy="81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0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452E82-606D-273E-5069-5D7E8D1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3" y="2304288"/>
            <a:ext cx="6017583" cy="2432304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pic>
        <p:nvPicPr>
          <p:cNvPr id="4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9DD5DF0E-0CD9-CDAC-D701-96C9C815F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072040" y="3938268"/>
            <a:ext cx="999491" cy="99949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621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392E-58BB-EFF0-BB20-66F6D17D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Picking e funzionalità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D6B2588-1199-055C-2F99-750D2E94D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" y="1545227"/>
            <a:ext cx="5849592" cy="43908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BFF76-DD46-E335-995B-6C89FAFBB3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0286F-8A34-0B98-3CEC-2868C79478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10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A5639570-B4AB-5639-8010-452DECB65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1E4B27-AF19-80D1-1B40-E401FEDBE8C4}"/>
              </a:ext>
            </a:extLst>
          </p:cNvPr>
          <p:cNvSpPr txBox="1"/>
          <p:nvPr/>
        </p:nvSpPr>
        <p:spPr>
          <a:xfrm>
            <a:off x="6280880" y="1928485"/>
            <a:ext cx="53814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</a:t>
            </a:r>
            <a:r>
              <a:rPr lang="en-IT" dirty="0"/>
              <a:t>isualizza tutti gli ordini non pickati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alcola: quanti pacchi mi servono, se sono fragili e la tipologia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Facilità</a:t>
            </a:r>
            <a:r>
              <a:rPr lang="en-GB" dirty="0"/>
              <a:t> il picking a </a:t>
            </a:r>
            <a:r>
              <a:rPr lang="en-GB" dirty="0" err="1"/>
              <a:t>prendere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item e I </a:t>
            </a:r>
            <a:r>
              <a:rPr lang="en-GB" dirty="0" err="1"/>
              <a:t>pacchi</a:t>
            </a:r>
            <a:r>
              <a:rPr lang="en-GB" dirty="0"/>
              <a:t> </a:t>
            </a:r>
            <a:r>
              <a:rPr lang="en-GB" dirty="0" err="1"/>
              <a:t>corretti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0745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5552-4717-1D87-568A-4E63F945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IT" dirty="0"/>
              <a:t>trategy per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E565-FCDD-09B7-1142-7CF4CFA5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115" y="1871703"/>
            <a:ext cx="5105170" cy="2415483"/>
          </a:xfrm>
        </p:spPr>
        <p:txBody>
          <a:bodyPr>
            <a:normAutofit/>
          </a:bodyPr>
          <a:lstStyle/>
          <a:p>
            <a:r>
              <a:rPr lang="en-GB" dirty="0"/>
              <a:t>P</a:t>
            </a:r>
            <a:r>
              <a:rPr lang="en-IT" dirty="0"/>
              <a:t>er semplificare la scelta del pacco è stato implementato un GOF ossia lo strategy, semplificando cosi l’algoritmo di selezione della quantità di pacchi.</a:t>
            </a:r>
          </a:p>
          <a:p>
            <a:endParaRPr lang="en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9ACAB-B58C-DE09-F63D-E186AB2F49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F345-9CC8-D3B9-8272-B4E5F756DF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8352F809-DD02-CDCC-A320-18099BD6B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02692AD-BC8C-3166-E15E-5DB8A06E2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0" y="1580354"/>
            <a:ext cx="5105170" cy="41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5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2FC62-EA4E-AB46-187B-56B91244E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BA220E-42B7-CA34-4322-77E35D643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01C5EA-48B2-FE02-8663-C50E84782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84D820-71C5-5471-D8C2-36C8F628EA2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A1953B0-F9B3-0242-F240-2998478F9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2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2B547F-4734-0C91-29DB-89DF9FEB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43D211-7647-A92A-E9F7-C95B8962B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4850137-1217-004E-4750-3F3E359D4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4E7288-2ADA-6D41-8068-1767A55D0C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Immagine 5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19D442F0-2F63-7129-12ED-69008837D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40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F5F4A7-797B-54D7-92DE-22270995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4712F5-BBD7-5A01-D451-0D81E5F7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214089D-0BA3-911C-EEBD-A0F15AB16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82EA8-3797-3987-1474-56ED1616C25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Immagine 5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B4927C60-B8D9-36E4-0F5C-1DA98C5D3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05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BF030-44B9-B061-37E7-C39B3F0A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A53298-F381-ED53-4712-63B265C23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7297A57-D099-DF7D-6EDC-7711A52F1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14FBF7-B55E-0B8D-4614-2A0C4BCCE96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79E1670-9C34-7B95-5321-C8783F98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4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389105-2BF5-8416-4519-A5695620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6" y="2015318"/>
            <a:ext cx="5718737" cy="1975104"/>
          </a:xfrm>
        </p:spPr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E44404C-662D-2184-53CE-7C02C8B73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0936" y="4336424"/>
            <a:ext cx="3081528" cy="1170432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giul02</a:t>
            </a:r>
          </a:p>
          <a:p>
            <a:r>
              <a:rPr lang="it-IT" dirty="0" err="1"/>
              <a:t>cienzman</a:t>
            </a:r>
            <a:endParaRPr lang="it-IT" dirty="0"/>
          </a:p>
          <a:p>
            <a:r>
              <a:rPr lang="it-IT" dirty="0"/>
              <a:t>frazz02</a:t>
            </a:r>
          </a:p>
          <a:p>
            <a:r>
              <a:rPr lang="it-IT" dirty="0"/>
              <a:t>rosci01</a:t>
            </a:r>
          </a:p>
          <a:p>
            <a:endParaRPr lang="it-IT" dirty="0"/>
          </a:p>
        </p:txBody>
      </p:sp>
      <p:pic>
        <p:nvPicPr>
          <p:cNvPr id="4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36252843-F47B-7EEC-4A4B-C0041F0C9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0016535" y="4738255"/>
            <a:ext cx="1363589" cy="1363589"/>
          </a:xfrm>
          <a:prstGeom prst="ellipse">
            <a:avLst/>
          </a:prstGeom>
        </p:spPr>
      </p:pic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2EA4C1B-E02E-36B7-7230-5E034D823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6" y="2347039"/>
            <a:ext cx="2328886" cy="17040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5AB300-7D3B-80D3-5ACD-1D1F3F164038}"/>
              </a:ext>
            </a:extLst>
          </p:cNvPr>
          <p:cNvSpPr txBox="1"/>
          <p:nvPr/>
        </p:nvSpPr>
        <p:spPr>
          <a:xfrm>
            <a:off x="103909" y="1880071"/>
            <a:ext cx="3048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/>
              <a:t>Progetto J24 università degli studi di pavia</a:t>
            </a:r>
          </a:p>
        </p:txBody>
      </p:sp>
    </p:spTree>
    <p:extLst>
      <p:ext uri="{BB962C8B-B14F-4D97-AF65-F5344CB8AC3E}">
        <p14:creationId xmlns:p14="http://schemas.microsoft.com/office/powerpoint/2010/main" val="48549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Segnaposto piè di pagina 3"/>
          <p:cNvGrpSpPr/>
          <p:nvPr/>
        </p:nvGrpSpPr>
        <p:grpSpPr>
          <a:xfrm>
            <a:off x="0" y="6492873"/>
            <a:ext cx="12192000" cy="365127"/>
            <a:chOff x="0" y="0"/>
            <a:chExt cx="12192000" cy="365126"/>
          </a:xfrm>
        </p:grpSpPr>
        <p:sp>
          <p:nvSpPr>
            <p:cNvPr id="399" name="Rettangolo"/>
            <p:cNvSpPr/>
            <p:nvPr/>
          </p:nvSpPr>
          <p:spPr>
            <a:xfrm>
              <a:off x="0" y="-1"/>
              <a:ext cx="12192000" cy="365128"/>
            </a:xfrm>
            <a:prstGeom prst="rect">
              <a:avLst/>
            </a:prstGeom>
            <a:solidFill>
              <a:schemeClr val="accent3"/>
            </a:solidFill>
            <a:ln w="9525" cap="flat">
              <a:solidFill>
                <a:srgbClr val="231F2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1200">
                  <a:solidFill>
                    <a:srgbClr val="8A8A8A"/>
                  </a:solidFill>
                </a:defRPr>
              </a:pPr>
              <a:endParaRPr/>
            </a:p>
          </p:txBody>
        </p:sp>
        <p:sp>
          <p:nvSpPr>
            <p:cNvPr id="400" name="Progetto J24 università degli studi di pavia"/>
            <p:cNvSpPr txBox="1"/>
            <p:nvPr/>
          </p:nvSpPr>
          <p:spPr>
            <a:xfrm>
              <a:off x="50482" y="28892"/>
              <a:ext cx="1209103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defRPr sz="1200"/>
              </a:lvl1pPr>
            </a:lstStyle>
            <a:p>
              <a:r>
                <a:t>Progetto J24 università degli studi di pavia</a:t>
              </a:r>
            </a:p>
          </p:txBody>
        </p:sp>
      </p:grpSp>
      <p:sp>
        <p:nvSpPr>
          <p:cNvPr id="402" name="Titolo 1"/>
          <p:cNvSpPr txBox="1">
            <a:spLocks noGrp="1"/>
          </p:cNvSpPr>
          <p:nvPr>
            <p:ph type="title"/>
          </p:nvPr>
        </p:nvSpPr>
        <p:spPr>
          <a:xfrm>
            <a:off x="2697480" y="731519"/>
            <a:ext cx="8762246" cy="777241"/>
          </a:xfrm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Introduzione</a:t>
            </a:r>
          </a:p>
        </p:txBody>
      </p:sp>
      <p:sp>
        <p:nvSpPr>
          <p:cNvPr id="403" name="Segnaposto contenuto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700"/>
            </a:pPr>
            <a:r>
              <a:t>Smart Warehouse è un software di gestione adatto alle esigenze di warehousing aziendale. </a:t>
            </a:r>
          </a:p>
          <a:p>
            <a:pPr marL="0" indent="0">
              <a:buSzTx/>
              <a:buNone/>
              <a:defRPr sz="2700"/>
            </a:pPr>
            <a:r>
              <a:t>Servizi:</a:t>
            </a:r>
          </a:p>
          <a:p>
            <a:pPr>
              <a:defRPr sz="2700"/>
            </a:pPr>
            <a:r>
              <a:t>Monitoraggio dell’inventario e riordino degli articoli in esaurimento</a:t>
            </a:r>
          </a:p>
          <a:p>
            <a:pPr>
              <a:defRPr sz="2700"/>
            </a:pPr>
            <a:r>
              <a:t>Gestione degli ordini dei clienti</a:t>
            </a:r>
          </a:p>
          <a:p>
            <a:pPr>
              <a:defRPr sz="2700"/>
            </a:pPr>
            <a:r>
              <a:t>Procedure di rimborso semplificate</a:t>
            </a:r>
          </a:p>
          <a:p>
            <a:pPr>
              <a:defRPr sz="2700"/>
            </a:pPr>
            <a:r>
              <a:t>Acquisti diretti tramite lo shop </a:t>
            </a:r>
          </a:p>
        </p:txBody>
      </p:sp>
      <p:pic>
        <p:nvPicPr>
          <p:cNvPr id="404" name="Segnaposto immagine 17" descr="Segnaposto immagine 17"/>
          <p:cNvPicPr>
            <a:picLocks noChangeAspect="1"/>
          </p:cNvPicPr>
          <p:nvPr/>
        </p:nvPicPr>
        <p:blipFill>
          <a:blip r:embed="rId2"/>
          <a:srcRect l="56" r="43"/>
          <a:stretch>
            <a:fillRect/>
          </a:stretch>
        </p:blipFill>
        <p:spPr>
          <a:xfrm>
            <a:off x="1753684" y="731519"/>
            <a:ext cx="765176" cy="76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Segnaposto piè di pagina 3"/>
          <p:cNvGrpSpPr/>
          <p:nvPr/>
        </p:nvGrpSpPr>
        <p:grpSpPr>
          <a:xfrm>
            <a:off x="0" y="6492875"/>
            <a:ext cx="12192000" cy="365125"/>
            <a:chOff x="0" y="0"/>
            <a:chExt cx="12192000" cy="365125"/>
          </a:xfrm>
        </p:grpSpPr>
        <p:sp>
          <p:nvSpPr>
            <p:cNvPr id="406" name="Rettangolo"/>
            <p:cNvSpPr/>
            <p:nvPr/>
          </p:nvSpPr>
          <p:spPr>
            <a:xfrm>
              <a:off x="0" y="0"/>
              <a:ext cx="12192000" cy="36512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8A8A8A"/>
                  </a:solidFill>
                </a:defRPr>
              </a:pPr>
              <a:endParaRPr/>
            </a:p>
          </p:txBody>
        </p:sp>
        <p:sp>
          <p:nvSpPr>
            <p:cNvPr id="407" name="Progetto J24 università degli studi di pavia"/>
            <p:cNvSpPr txBox="1"/>
            <p:nvPr/>
          </p:nvSpPr>
          <p:spPr>
            <a:xfrm>
              <a:off x="45719" y="28892"/>
              <a:ext cx="1210056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/>
              </a:lvl1pPr>
            </a:lstStyle>
            <a:p>
              <a:r>
                <a:t>Progetto J24 università degli studi di pavia</a:t>
              </a:r>
            </a:p>
          </p:txBody>
        </p:sp>
      </p:grpSp>
      <p:sp>
        <p:nvSpPr>
          <p:cNvPr id="409" name="Titolo 1"/>
          <p:cNvSpPr txBox="1">
            <a:spLocks noGrp="1"/>
          </p:cNvSpPr>
          <p:nvPr>
            <p:ph type="title"/>
          </p:nvPr>
        </p:nvSpPr>
        <p:spPr>
          <a:xfrm>
            <a:off x="2697480" y="731519"/>
            <a:ext cx="8762246" cy="777241"/>
          </a:xfrm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Unified Process</a:t>
            </a:r>
          </a:p>
        </p:txBody>
      </p:sp>
      <p:sp>
        <p:nvSpPr>
          <p:cNvPr id="410" name="Segnaposto contenuto 2"/>
          <p:cNvSpPr txBox="1">
            <a:spLocks noGrp="1"/>
          </p:cNvSpPr>
          <p:nvPr>
            <p:ph type="body" idx="1"/>
          </p:nvPr>
        </p:nvSpPr>
        <p:spPr>
          <a:xfrm>
            <a:off x="838200" y="2901140"/>
            <a:ext cx="10736520" cy="3275822"/>
          </a:xfrm>
          <a:prstGeom prst="rect">
            <a:avLst/>
          </a:prstGeom>
        </p:spPr>
        <p:txBody>
          <a:bodyPr/>
          <a:lstStyle/>
          <a:p>
            <a:r>
              <a:t>Permette un approccio iterativo e incrementale</a:t>
            </a:r>
          </a:p>
          <a:p>
            <a:r>
              <a:t>Permette di gestire in modo flessibile cambiamenti nei requisiti</a:t>
            </a:r>
          </a:p>
          <a:p>
            <a:r>
              <a:t>Si basa su casi d’uso e fattori di rischio</a:t>
            </a:r>
          </a:p>
          <a:p>
            <a:r>
              <a:t>Fa ampio uso di di UML (Unified Modeling Language)</a:t>
            </a:r>
          </a:p>
        </p:txBody>
      </p:sp>
      <p:sp>
        <p:nvSpPr>
          <p:cNvPr id="411" name="CasellaDiTesto 4"/>
          <p:cNvSpPr txBox="1"/>
          <p:nvPr/>
        </p:nvSpPr>
        <p:spPr>
          <a:xfrm>
            <a:off x="883919" y="2000453"/>
            <a:ext cx="10645080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/>
            </a:lvl1pPr>
          </a:lstStyle>
          <a:p>
            <a:r>
              <a:t>Abbiamo scelto UP perché:</a:t>
            </a:r>
          </a:p>
        </p:txBody>
      </p:sp>
      <p:pic>
        <p:nvPicPr>
          <p:cNvPr id="412" name="Segnaposto immagine 17" descr="Segnaposto immagine 17"/>
          <p:cNvPicPr>
            <a:picLocks noChangeAspect="1"/>
          </p:cNvPicPr>
          <p:nvPr/>
        </p:nvPicPr>
        <p:blipFill>
          <a:blip r:embed="rId2"/>
          <a:srcRect l="56" r="43"/>
          <a:stretch>
            <a:fillRect/>
          </a:stretch>
        </p:blipFill>
        <p:spPr>
          <a:xfrm>
            <a:off x="1753684" y="731519"/>
            <a:ext cx="765176" cy="76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5B1D41-2002-E143-F206-71DB4CA2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di UP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686CA2-92EF-A73A-A9AC-C23AFED7F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Ideazione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A4E353-34A7-BF8D-84CD-816CA9384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1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58F018A-A0EC-0ECD-71A7-BB272D1683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900830"/>
            <a:ext cx="8659368" cy="749808"/>
          </a:xfrm>
        </p:spPr>
        <p:txBody>
          <a:bodyPr/>
          <a:lstStyle/>
          <a:p>
            <a:r>
              <a:rPr lang="it-IT" dirty="0"/>
              <a:t>Elaborazione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074AC94-C3DF-B592-8C81-2D241541D7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2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CE7CEA1-4F09-F0A7-D9EA-1C8B77A2D9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991823"/>
            <a:ext cx="8659368" cy="749808"/>
          </a:xfrm>
        </p:spPr>
        <p:txBody>
          <a:bodyPr/>
          <a:lstStyle/>
          <a:p>
            <a:r>
              <a:rPr lang="it-IT" dirty="0"/>
              <a:t>Costruzione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934D8D5-765A-E549-7CE0-BBB526DDCB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9308" y="3883914"/>
            <a:ext cx="960120" cy="960120"/>
          </a:xfrm>
        </p:spPr>
        <p:txBody>
          <a:bodyPr/>
          <a:lstStyle/>
          <a:p>
            <a:r>
              <a:rPr lang="it-IT" dirty="0"/>
              <a:t>3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B72D454-C2C1-21D5-6F05-9B21E69F2B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5091389"/>
            <a:ext cx="8659368" cy="749808"/>
          </a:xfrm>
        </p:spPr>
        <p:txBody>
          <a:bodyPr/>
          <a:lstStyle/>
          <a:p>
            <a:r>
              <a:rPr lang="it-IT" dirty="0"/>
              <a:t>Transizione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9B44C1DE-3E80-4650-7C1C-E5B6A3F27B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9308" y="4985766"/>
            <a:ext cx="960120" cy="960120"/>
          </a:xfrm>
        </p:spPr>
        <p:txBody>
          <a:bodyPr/>
          <a:lstStyle/>
          <a:p>
            <a:r>
              <a:rPr lang="it-IT" dirty="0"/>
              <a:t>4</a:t>
            </a:r>
          </a:p>
        </p:txBody>
      </p:sp>
      <p:pic>
        <p:nvPicPr>
          <p:cNvPr id="13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FF594646-98E4-E365-3F56-788699237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8172507" y="592027"/>
            <a:ext cx="966921" cy="9669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337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1EDB6C4-2AB7-2472-64E7-29A22F1DF7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BDB620-949A-2CB8-9B1F-33439441DD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6C2D9AD-26A0-EDEC-A6EF-9BCE4D74949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5BAA2C9-CA53-63E9-B4F5-3F0143F57C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BF59CFE-8F04-51AA-E396-DA25BD480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Requisiti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1D61681-DE8B-5E9B-4787-1CCC729CF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Analisi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737BA81-7379-F193-E370-B8922971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Flussi di Progetto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1D8C10E-94B6-A85A-BED1-07A9A8FF0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R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148A16A-F8E3-F723-957D-CDE33B9076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7ADA4BB-65E0-C32F-8F14-BD90567B22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P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99E02961-0E87-7409-EE68-2173E366E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0C2538C7-16DB-9223-65F1-50A500B3FB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T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E0849235-F666-0E7B-C305-00A4F2B0DF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/>
              <a:t>Progetto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CD8135D-E832-12E3-8498-D5D83A734F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02296" y="4041648"/>
            <a:ext cx="1987295" cy="1414272"/>
          </a:xfrm>
        </p:spPr>
        <p:txBody>
          <a:bodyPr/>
          <a:lstStyle/>
          <a:p>
            <a:r>
              <a:rPr lang="it-IT" dirty="0"/>
              <a:t>Implementazione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F4A2B6B2-250B-0729-0D57-CB1C2D97B5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D3875268-C341-A862-BF23-4EC65C274DA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0" y="6442248"/>
            <a:ext cx="4114800" cy="365125"/>
          </a:xfrm>
        </p:spPr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Progetto J24 università degli studi di pavia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7717E639-F6AE-589B-14EB-4C4D74F2C4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9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478B2917-8AB5-EFD1-05D6-783D87620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53685" y="731520"/>
            <a:ext cx="765072" cy="7650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926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egnaposto piè di pagina 4"/>
          <p:cNvSpPr txBox="1"/>
          <p:nvPr/>
        </p:nvSpPr>
        <p:spPr>
          <a:xfrm>
            <a:off x="124540" y="6279947"/>
            <a:ext cx="40233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/>
            </a:lvl1pPr>
          </a:lstStyle>
          <a:p>
            <a:r>
              <a:t>Progetto J24 università degli studi di pavia</a:t>
            </a:r>
          </a:p>
        </p:txBody>
      </p:sp>
      <p:sp>
        <p:nvSpPr>
          <p:cNvPr id="445" name="Titolo 1"/>
          <p:cNvSpPr txBox="1">
            <a:spLocks noGrp="1"/>
          </p:cNvSpPr>
          <p:nvPr>
            <p:ph type="title"/>
          </p:nvPr>
        </p:nvSpPr>
        <p:spPr>
          <a:xfrm>
            <a:off x="2697480" y="731519"/>
            <a:ext cx="8762246" cy="777241"/>
          </a:xfrm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Requisiti </a:t>
            </a:r>
          </a:p>
        </p:txBody>
      </p:sp>
      <p:sp>
        <p:nvSpPr>
          <p:cNvPr id="446" name="Segnaposto contenuto 2"/>
          <p:cNvSpPr txBox="1">
            <a:spLocks noGrp="1"/>
          </p:cNvSpPr>
          <p:nvPr>
            <p:ph type="body" idx="1"/>
          </p:nvPr>
        </p:nvSpPr>
        <p:spPr>
          <a:xfrm>
            <a:off x="865599" y="1825670"/>
            <a:ext cx="9720889" cy="4204757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Più tipi di utilizzatori del software: Operatori e Clienti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Visualizzazione dell’inventario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Aggiunta di articoli all’inventario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Aggiornamenti della quantità su acquisti e rifornimenti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Creazione di ordini 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Operazioni di reso e rimborsi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Operazioni di pagamento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Strategie di acquisto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Creazione dei pacchi in uscita dal magazzino, semplici veloci e tracciabili  </a:t>
            </a:r>
          </a:p>
          <a:p>
            <a:pPr>
              <a:defRPr sz="1900"/>
            </a:pPr>
            <a:endParaRPr/>
          </a:p>
          <a:p>
            <a:pPr>
              <a:defRPr sz="1900"/>
            </a:pPr>
            <a:r>
              <a:t>I requisiti sono definiti con dettaglio nella documentazione del progetto.</a:t>
            </a:r>
          </a:p>
        </p:txBody>
      </p:sp>
      <p:sp>
        <p:nvSpPr>
          <p:cNvPr id="447" name="Segnaposto testo 3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48" name="Segnaposto immagine 17" descr="Segnaposto immagine 17"/>
          <p:cNvPicPr>
            <a:picLocks noChangeAspect="1"/>
          </p:cNvPicPr>
          <p:nvPr/>
        </p:nvPicPr>
        <p:blipFill>
          <a:blip r:embed="rId2"/>
          <a:srcRect l="56" r="56"/>
          <a:stretch>
            <a:fillRect/>
          </a:stretch>
        </p:blipFill>
        <p:spPr>
          <a:xfrm>
            <a:off x="10257603" y="1961805"/>
            <a:ext cx="1795860" cy="1795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8" y="0"/>
                </a:moveTo>
                <a:cubicBezTo>
                  <a:pt x="4833" y="0"/>
                  <a:pt x="0" y="4833"/>
                  <a:pt x="0" y="10798"/>
                </a:cubicBezTo>
                <a:cubicBezTo>
                  <a:pt x="0" y="16762"/>
                  <a:pt x="4833" y="21600"/>
                  <a:pt x="10798" y="21600"/>
                </a:cubicBezTo>
                <a:cubicBezTo>
                  <a:pt x="16762" y="21600"/>
                  <a:pt x="21600" y="16762"/>
                  <a:pt x="21600" y="10798"/>
                </a:cubicBezTo>
                <a:cubicBezTo>
                  <a:pt x="21600" y="4833"/>
                  <a:pt x="16762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9" name="Segnaposto immagine 17" descr="Segnaposto immagine 17"/>
          <p:cNvPicPr>
            <a:picLocks noChangeAspect="1"/>
          </p:cNvPicPr>
          <p:nvPr/>
        </p:nvPicPr>
        <p:blipFill>
          <a:blip r:embed="rId2"/>
          <a:srcRect l="56" r="43"/>
          <a:stretch>
            <a:fillRect/>
          </a:stretch>
        </p:blipFill>
        <p:spPr>
          <a:xfrm>
            <a:off x="1753684" y="731519"/>
            <a:ext cx="765176" cy="76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1A2C51-65AD-7F8B-AAC1-899D9E88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Casi d’uso (divisione interna)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D11989-A70D-84D7-14D2-FEEEE8895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4" name="Segnaposto immagine 33" descr="Immagine che contiene testo, Elementi grafici, Carattere, logo&#10;&#10;Descrizione generata automaticamente">
            <a:extLst>
              <a:ext uri="{FF2B5EF4-FFF2-40B4-BE49-F238E27FC236}">
                <a16:creationId xmlns:a16="http://schemas.microsoft.com/office/drawing/2014/main" id="{D9AEA3ED-7D2E-F653-CFA6-70EA9D5613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89DF4DF-9473-8B29-9498-2B2E5219B1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Return Service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AF12400-C430-BC02-5847-3CD4E1A9CB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Picking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74F7595-76F5-C389-46A6-C2AF2E7773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Shop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C7843ECA-57BA-D95C-F9D4-FAA6C7A7DD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Supply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528312A-0431-E645-C3EF-243D82D284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/>
              <a:t>frazz02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1C726143-E69D-A7DA-E9FA-B5F868A3CA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it-IT" dirty="0"/>
              <a:t>giul02</a:t>
            </a:r>
          </a:p>
        </p:txBody>
      </p:sp>
      <p:pic>
        <p:nvPicPr>
          <p:cNvPr id="32" name="Segnaposto immagine 31" descr="Immagine che contiene testo, Elementi grafici, grafica, logo&#10;&#10;Descrizione generata automaticamente">
            <a:extLst>
              <a:ext uri="{FF2B5EF4-FFF2-40B4-BE49-F238E27FC236}">
                <a16:creationId xmlns:a16="http://schemas.microsoft.com/office/drawing/2014/main" id="{FED0197D-40C8-1C22-EE39-E1CB23B19F5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Segnaposto immagine 35" descr="Immagine che contiene testo, Elementi grafici, Carattere, logo&#10;&#10;Descrizione generata automaticamente">
            <a:extLst>
              <a:ext uri="{FF2B5EF4-FFF2-40B4-BE49-F238E27FC236}">
                <a16:creationId xmlns:a16="http://schemas.microsoft.com/office/drawing/2014/main" id="{B444E1E4-1AB0-99DB-3BEB-12CE434D0499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52503788-F172-BBB4-D8D8-66BC2445DE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it-IT" dirty="0"/>
              <a:t>rosci01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50ABCC28-FFFB-8017-684B-EB6A10F00A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dirty="0" err="1"/>
              <a:t>cienzman</a:t>
            </a:r>
            <a:endParaRPr lang="it-IT" dirty="0"/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AA28BEED-3016-F34F-861B-E2728B5B13B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30" name="Segnaposto immagine 29" descr="Immagine che contiene testo, Elementi grafici, grafica, logo&#10;&#10;Descrizione generata automaticamente">
            <a:extLst>
              <a:ext uri="{FF2B5EF4-FFF2-40B4-BE49-F238E27FC236}">
                <a16:creationId xmlns:a16="http://schemas.microsoft.com/office/drawing/2014/main" id="{070A8CC7-4DA6-3FAB-B10E-7422C1AAF6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/>
      </p:pic>
      <p:pic>
        <p:nvPicPr>
          <p:cNvPr id="37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E36D040C-C3E1-2BD9-1E05-56BE70389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53685" y="731520"/>
            <a:ext cx="765072" cy="7650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409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F41F27-B93B-4F2B-7D8E-49834A1C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Casi d’uso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AC40EC-1F13-E912-35FE-1478EF11D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UC1: Login</a:t>
            </a:r>
          </a:p>
          <a:p>
            <a:r>
              <a:rPr lang="it-IT" dirty="0"/>
              <a:t>UC2: Acquisti Shop</a:t>
            </a:r>
          </a:p>
          <a:p>
            <a:r>
              <a:rPr lang="it-IT" dirty="0"/>
              <a:t>UC3: Creazione Ordini</a:t>
            </a:r>
          </a:p>
          <a:p>
            <a:r>
              <a:rPr lang="it-IT" dirty="0"/>
              <a:t>UC4: Operazione di Reso</a:t>
            </a:r>
          </a:p>
          <a:p>
            <a:r>
              <a:rPr lang="it-IT" dirty="0"/>
              <a:t>UC5: Operazioni di Pagamento</a:t>
            </a:r>
          </a:p>
          <a:p>
            <a:r>
              <a:rPr lang="it-IT" dirty="0"/>
              <a:t>UC6: Operazione di Picking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605E47D-2EE3-0C7B-C415-9B334F5FC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F18468-87ED-B322-A187-126A2176EA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57FEDE6E-EF78-681D-1618-164822D77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9111869"/>
      </p:ext>
    </p:extLst>
  </p:cSld>
  <p:clrMapOvr>
    <a:masterClrMapping/>
  </p:clrMapOvr>
</p:sld>
</file>

<file path=ppt/theme/theme1.xml><?xml version="1.0" encoding="utf-8"?>
<a:theme xmlns:a="http://schemas.openxmlformats.org/drawingml/2006/main" name="Modello Metropolitano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_Design_Win32_SW_v11" id="{D7435ACC-9DD3-4D5B-A984-7326EB7AF7CB}" vid="{7C01AFE1-C5EE-47B6-A71D-62A9F78E446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 Metropolitano</Template>
  <TotalTime>982</TotalTime>
  <Words>677</Words>
  <Application>Microsoft Macintosh PowerPoint</Application>
  <PresentationFormat>Widescreen</PresentationFormat>
  <Paragraphs>142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Arial</vt:lpstr>
      <vt:lpstr>Arial Black</vt:lpstr>
      <vt:lpstr>Modello Metropolitano</vt:lpstr>
      <vt:lpstr>Smart Warehouse</vt:lpstr>
      <vt:lpstr>Introduzione</vt:lpstr>
      <vt:lpstr>Introduzione</vt:lpstr>
      <vt:lpstr>Unified Process</vt:lpstr>
      <vt:lpstr>Fasi di UP</vt:lpstr>
      <vt:lpstr>Flussi di Progetto</vt:lpstr>
      <vt:lpstr>Requisiti </vt:lpstr>
      <vt:lpstr>Casi d’uso (divisione interna)</vt:lpstr>
      <vt:lpstr>Casi d’uso</vt:lpstr>
      <vt:lpstr>Diagramma Classi2.0</vt:lpstr>
      <vt:lpstr>Progettazione</vt:lpstr>
      <vt:lpstr>Architettura MVC</vt:lpstr>
      <vt:lpstr>Funzionalità</vt:lpstr>
      <vt:lpstr>Inventario</vt:lpstr>
      <vt:lpstr>Rifornimento</vt:lpstr>
      <vt:lpstr>Rifornimento</vt:lpstr>
      <vt:lpstr>Pattern </vt:lpstr>
      <vt:lpstr>Shop e funzionalità</vt:lpstr>
      <vt:lpstr>Shop pattern strategy</vt:lpstr>
      <vt:lpstr>Picking e funzionalità</vt:lpstr>
      <vt:lpstr>Strategy per picking</vt:lpstr>
      <vt:lpstr>PowerPoint Presentation</vt:lpstr>
      <vt:lpstr>PowerPoint Presentation</vt:lpstr>
      <vt:lpstr>PowerPoint Presentation</vt:lpstr>
      <vt:lpstr>PowerPoint Presentation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Borderi</dc:creator>
  <cp:lastModifiedBy>vito rosciano</cp:lastModifiedBy>
  <cp:revision>7</cp:revision>
  <dcterms:created xsi:type="dcterms:W3CDTF">2024-06-18T14:48:55Z</dcterms:created>
  <dcterms:modified xsi:type="dcterms:W3CDTF">2024-07-16T12:32:14Z</dcterms:modified>
</cp:coreProperties>
</file>